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2" r:id="rId3"/>
    <p:sldId id="265" r:id="rId4"/>
    <p:sldId id="261" r:id="rId5"/>
    <p:sldId id="267" r:id="rId6"/>
    <p:sldId id="273" r:id="rId7"/>
    <p:sldId id="266" r:id="rId8"/>
    <p:sldId id="268" r:id="rId9"/>
    <p:sldId id="269" r:id="rId10"/>
    <p:sldId id="270" r:id="rId11"/>
    <p:sldId id="274" r:id="rId12"/>
    <p:sldId id="275" r:id="rId13"/>
    <p:sldId id="276" r:id="rId14"/>
    <p:sldId id="277" r:id="rId15"/>
    <p:sldId id="278" r:id="rId16"/>
    <p:sldId id="284" r:id="rId17"/>
    <p:sldId id="279" r:id="rId18"/>
    <p:sldId id="272" r:id="rId19"/>
    <p:sldId id="280" r:id="rId20"/>
    <p:sldId id="281" r:id="rId21"/>
    <p:sldId id="282" r:id="rId22"/>
    <p:sldId id="283" r:id="rId23"/>
    <p:sldId id="285" r:id="rId24"/>
    <p:sldId id="286" r:id="rId25"/>
    <p:sldId id="287" r:id="rId26"/>
    <p:sldId id="288" r:id="rId27"/>
    <p:sldId id="289" r:id="rId28"/>
    <p:sldId id="290" r:id="rId29"/>
    <p:sldId id="292" r:id="rId30"/>
    <p:sldId id="293" r:id="rId31"/>
    <p:sldId id="294" r:id="rId32"/>
    <p:sldId id="296" r:id="rId33"/>
    <p:sldId id="29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13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531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2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52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32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518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56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833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781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87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94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649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39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76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567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725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10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06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466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844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153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Git and GitHub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By Christian Dave Empinado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Before we start...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2A2FD05-78BD-DC47-6802-5BFF2163C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181225"/>
            <a:ext cx="11029950" cy="3678238"/>
          </a:xfrm>
        </p:spPr>
        <p:txBody>
          <a:bodyPr anchor="t">
            <a:normAutofit/>
          </a:bodyPr>
          <a:lstStyle/>
          <a:p>
            <a:pPr marL="0" lvl="1" indent="0">
              <a:lnSpc>
                <a:spcPct val="90000"/>
              </a:lnSpc>
              <a:buNone/>
            </a:pPr>
            <a:r>
              <a:rPr lang="en-US" sz="2400" b="1" dirty="0"/>
              <a:t>Tutorial Flow (Git)</a:t>
            </a:r>
          </a:p>
          <a:p>
            <a:pPr marL="7272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Initializing a local repository with &lt;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init</a:t>
            </a:r>
            <a:r>
              <a:rPr lang="en-US" sz="2000" dirty="0"/>
              <a:t>&gt;</a:t>
            </a:r>
            <a:endParaRPr lang="en-US" sz="2000" dirty="0">
              <a:solidFill>
                <a:schemeClr val="bg1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7272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Working with Git’s </a:t>
            </a:r>
            <a:r>
              <a:rPr lang="en-US" sz="2000" b="1" dirty="0"/>
              <a:t>three-tree architecture</a:t>
            </a:r>
          </a:p>
          <a:p>
            <a:pPr marL="1069200" lvl="3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Working 		&lt;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add</a:t>
            </a:r>
            <a:r>
              <a:rPr lang="en-US" sz="2000" dirty="0"/>
              <a:t>&gt;</a:t>
            </a:r>
          </a:p>
          <a:p>
            <a:pPr marL="1069200" lvl="3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Staging index	&lt;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commit</a:t>
            </a:r>
            <a:r>
              <a:rPr lang="en-US" sz="2000" dirty="0"/>
              <a:t>&gt;</a:t>
            </a:r>
          </a:p>
          <a:p>
            <a:pPr marL="1069200" lvl="3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Repository		</a:t>
            </a:r>
          </a:p>
          <a:p>
            <a:pPr marL="7272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Working with branches &lt;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checkout</a:t>
            </a:r>
            <a:r>
              <a:rPr lang="en-US" sz="2000" dirty="0"/>
              <a:t>&gt;</a:t>
            </a:r>
          </a:p>
        </p:txBody>
      </p:sp>
      <p:pic>
        <p:nvPicPr>
          <p:cNvPr id="3078" name="Picture 6" descr="Rewriting Git history : Being opinionated about Git">
            <a:extLst>
              <a:ext uri="{FF2B5EF4-FFF2-40B4-BE49-F238E27FC236}">
                <a16:creationId xmlns:a16="http://schemas.microsoft.com/office/drawing/2014/main" id="{EAA5F6E2-5485-7E68-FDA4-79B364C5D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661" y="2508041"/>
            <a:ext cx="5815339" cy="335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F327AC0B-EA2C-CCFB-9BBD-49AE77F7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5299737"/>
            <a:ext cx="2180104" cy="13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774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Initializing a Local repository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2A2FD05-78BD-DC47-6802-5BFF2163C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181225"/>
            <a:ext cx="11029950" cy="3678238"/>
          </a:xfrm>
        </p:spPr>
        <p:txBody>
          <a:bodyPr anchor="t">
            <a:normAutofit/>
          </a:bodyPr>
          <a:lstStyle/>
          <a:p>
            <a:pPr marL="4572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Create a folder where you will have your code files.</a:t>
            </a:r>
          </a:p>
          <a:p>
            <a:pPr marL="4572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Create your code file (it could be a simple HTML file for now).</a:t>
            </a:r>
          </a:p>
          <a:p>
            <a:pPr marL="4572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Open Git Bash on the folder and run the code &lt;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init</a:t>
            </a:r>
            <a:r>
              <a:rPr lang="en-US" sz="2000" dirty="0"/>
              <a:t>&gt;.</a:t>
            </a:r>
          </a:p>
          <a:p>
            <a:pPr marL="4572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If you turn on your hidden items option, you can see a hidden folder named </a:t>
            </a:r>
            <a:r>
              <a:rPr lang="en-US" sz="2000" b="1" dirty="0"/>
              <a:t>.git</a:t>
            </a:r>
          </a:p>
          <a:p>
            <a:pPr marL="457200" lvl="1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/>
          </a:p>
          <a:p>
            <a:pPr marL="0" lvl="1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CONGRATULATIONS!  </a:t>
            </a:r>
            <a:r>
              <a:rPr lang="en-US" sz="2000" dirty="0"/>
              <a:t>You have created a Git repository.</a:t>
            </a:r>
          </a:p>
          <a:p>
            <a:pPr marL="457200" lvl="1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3080" name="Picture 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F327AC0B-EA2C-CCFB-9BBD-49AE77F7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5299737"/>
            <a:ext cx="2180104" cy="13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riendship Chicken">
            <a:extLst>
              <a:ext uri="{FF2B5EF4-FFF2-40B4-BE49-F238E27FC236}">
                <a16:creationId xmlns:a16="http://schemas.microsoft.com/office/drawing/2014/main" id="{69467423-8746-F315-338B-ADD2C4CF0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694" y="3956322"/>
            <a:ext cx="2901678" cy="290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44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Working with Git’s Three-Tree Architecture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2A2FD05-78BD-DC47-6802-5BFF2163C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181224"/>
            <a:ext cx="11029950" cy="3974619"/>
          </a:xfrm>
        </p:spPr>
        <p:txBody>
          <a:bodyPr anchor="t">
            <a:normAutofit/>
          </a:bodyPr>
          <a:lstStyle/>
          <a:p>
            <a:pPr marL="342900" lvl="1" indent="-342900">
              <a:lnSpc>
                <a:spcPct val="90000"/>
              </a:lnSpc>
            </a:pPr>
            <a:r>
              <a:rPr lang="en-US" sz="2000" dirty="0"/>
              <a:t>Git works in three levels:</a:t>
            </a:r>
          </a:p>
          <a:p>
            <a:pPr marL="612900" lvl="2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 dirty="0"/>
              <a:t>Working:  this is where all work is done in the repository.</a:t>
            </a:r>
          </a:p>
          <a:p>
            <a:pPr marL="612900" lvl="2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 dirty="0"/>
              <a:t>Staging index:  changes are “staged” before being recorded or reflected.</a:t>
            </a:r>
          </a:p>
          <a:p>
            <a:pPr marL="612900" lvl="2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 dirty="0"/>
              <a:t>Repository:  this is where the changes are recorded and stored.</a:t>
            </a:r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</p:txBody>
      </p:sp>
      <p:pic>
        <p:nvPicPr>
          <p:cNvPr id="3080" name="Picture 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F327AC0B-EA2C-CCFB-9BBD-49AE77F7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5299737"/>
            <a:ext cx="2180104" cy="13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DFEBB7-E473-C1D0-8372-AC3E22E4B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914" y="2181225"/>
            <a:ext cx="4179581" cy="39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99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Working with Git’s Three-Tree Architecture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2A2FD05-78BD-DC47-6802-5BFF2163C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181224"/>
            <a:ext cx="11029950" cy="3974619"/>
          </a:xfrm>
        </p:spPr>
        <p:txBody>
          <a:bodyPr anchor="t">
            <a:normAutofit/>
          </a:bodyPr>
          <a:lstStyle/>
          <a:p>
            <a:pPr marL="270000" lvl="2" indent="0">
              <a:lnSpc>
                <a:spcPct val="90000"/>
              </a:lnSpc>
              <a:buNone/>
            </a:pPr>
            <a:r>
              <a:rPr lang="en-US" sz="1800" dirty="0"/>
              <a:t>&lt;</a:t>
            </a:r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add [FILE]</a:t>
            </a:r>
            <a:r>
              <a:rPr lang="en-US" sz="1800" dirty="0"/>
              <a:t>&gt; is the command to stage a file with changes.</a:t>
            </a:r>
          </a:p>
          <a:p>
            <a:pPr marL="897750" lvl="3" indent="-285750">
              <a:lnSpc>
                <a:spcPct val="90000"/>
              </a:lnSpc>
            </a:pPr>
            <a:r>
              <a:rPr lang="en-US" sz="1600" dirty="0"/>
              <a:t>To add all files, we can use &lt;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add .</a:t>
            </a:r>
            <a:r>
              <a:rPr lang="en-US" sz="1600" dirty="0"/>
              <a:t>&gt; </a:t>
            </a:r>
          </a:p>
          <a:p>
            <a:pPr marL="270000" lvl="2" indent="0">
              <a:lnSpc>
                <a:spcPct val="90000"/>
              </a:lnSpc>
              <a:buNone/>
            </a:pPr>
            <a:r>
              <a:rPr lang="en-US" sz="1800" dirty="0"/>
              <a:t>&lt;</a:t>
            </a:r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commit</a:t>
            </a:r>
            <a:r>
              <a:rPr lang="en-US" sz="1800" dirty="0"/>
              <a:t>&gt; is the command to commit or “save” the changes.</a:t>
            </a:r>
          </a:p>
          <a:p>
            <a:pPr marL="897750" lvl="3" indent="-285750">
              <a:lnSpc>
                <a:spcPct val="90000"/>
              </a:lnSpc>
            </a:pPr>
            <a:r>
              <a:rPr lang="en-US" sz="1600" dirty="0"/>
              <a:t>A good practice is to always commit with a message that describes the </a:t>
            </a:r>
            <a:br>
              <a:rPr lang="en-US" sz="1600" dirty="0"/>
            </a:br>
            <a:r>
              <a:rPr lang="en-US" sz="1600" dirty="0"/>
              <a:t>changes made.</a:t>
            </a:r>
          </a:p>
          <a:p>
            <a:pPr marL="897750" lvl="3" indent="-285750">
              <a:lnSpc>
                <a:spcPct val="90000"/>
              </a:lnSpc>
            </a:pPr>
            <a:r>
              <a:rPr lang="en-US" sz="1600" dirty="0"/>
              <a:t>We can do this in one command through:</a:t>
            </a:r>
            <a:br>
              <a:rPr lang="en-US" sz="1600" dirty="0"/>
            </a:br>
            <a:r>
              <a:rPr lang="en-US" sz="1600" dirty="0"/>
              <a:t>&lt;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commit –m “commit message”</a:t>
            </a:r>
            <a:r>
              <a:rPr lang="en-US" sz="1600" dirty="0"/>
              <a:t>&gt;</a:t>
            </a:r>
            <a:br>
              <a:rPr lang="en-US" sz="1600" dirty="0"/>
            </a:br>
            <a:endParaRPr lang="en-US" sz="1600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</p:txBody>
      </p:sp>
      <p:pic>
        <p:nvPicPr>
          <p:cNvPr id="3080" name="Picture 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F327AC0B-EA2C-CCFB-9BBD-49AE77F7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5299737"/>
            <a:ext cx="2180104" cy="13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1A6E57-EFA0-FC47-D53B-BB1E9BBF0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943" y="2454896"/>
            <a:ext cx="3923128" cy="284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65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Working with branches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2A2FD05-78BD-DC47-6802-5BFF2163C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181224"/>
            <a:ext cx="11029950" cy="3974619"/>
          </a:xfrm>
        </p:spPr>
        <p:txBody>
          <a:bodyPr anchor="t">
            <a:normAutofit/>
          </a:bodyPr>
          <a:lstStyle/>
          <a:p>
            <a:pPr marL="285750" lvl="1" indent="-285750">
              <a:lnSpc>
                <a:spcPct val="90000"/>
              </a:lnSpc>
            </a:pPr>
            <a:r>
              <a:rPr lang="en-US" sz="1800" dirty="0"/>
              <a:t>There will be times where you would want to experiment with unstable code.</a:t>
            </a:r>
          </a:p>
          <a:p>
            <a:pPr marL="285750" lvl="1" indent="-285750">
              <a:lnSpc>
                <a:spcPct val="90000"/>
              </a:lnSpc>
            </a:pPr>
            <a:r>
              <a:rPr lang="en-US" sz="1800" dirty="0"/>
              <a:t> Git branches are effectively a pointer to a snapshot of your changes. When you want to add a new feature or fix a bug—no matter how big or how small—you spawn a new branch to encapsulate your changes.</a:t>
            </a:r>
          </a:p>
          <a:p>
            <a:pPr marL="285750" lvl="1" indent="-285750">
              <a:lnSpc>
                <a:spcPct val="90000"/>
              </a:lnSpc>
            </a:pPr>
            <a:r>
              <a:rPr lang="en-US" sz="1800" dirty="0"/>
              <a:t>This makes it harder for unstable code to get merged into the main code base</a:t>
            </a:r>
            <a:br>
              <a:rPr lang="en-US" sz="1800" dirty="0"/>
            </a:br>
            <a:endParaRPr lang="en-US" sz="1800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</p:txBody>
      </p:sp>
      <p:pic>
        <p:nvPicPr>
          <p:cNvPr id="3080" name="Picture 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F327AC0B-EA2C-CCFB-9BBD-49AE77F7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5299737"/>
            <a:ext cx="2180104" cy="13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E7C7D3-D4AA-044F-C23B-E4131F414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686" y="3665696"/>
            <a:ext cx="4342628" cy="26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97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Working with branches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2A2FD05-78BD-DC47-6802-5BFF2163C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181224"/>
            <a:ext cx="11029950" cy="3974619"/>
          </a:xfrm>
        </p:spPr>
        <p:txBody>
          <a:bodyPr anchor="t">
            <a:normAutofit/>
          </a:bodyPr>
          <a:lstStyle/>
          <a:p>
            <a:pPr marL="285750" lvl="1" indent="-285750">
              <a:lnSpc>
                <a:spcPct val="90000"/>
              </a:lnSpc>
            </a:pPr>
            <a:r>
              <a:rPr lang="en-US" sz="2000" dirty="0"/>
              <a:t>We can view our branches through the command &lt;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branch</a:t>
            </a:r>
            <a:r>
              <a:rPr lang="en-US" sz="2000" dirty="0"/>
              <a:t>&gt;.</a:t>
            </a:r>
          </a:p>
          <a:p>
            <a:pPr marL="285750" lvl="1" indent="-285750">
              <a:lnSpc>
                <a:spcPct val="90000"/>
              </a:lnSpc>
            </a:pPr>
            <a:r>
              <a:rPr lang="en-US" sz="2000" dirty="0"/>
              <a:t>To create a new branch, run &lt;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branch [NEW BRANCH NAME]</a:t>
            </a:r>
            <a:r>
              <a:rPr lang="en-US" sz="2000" dirty="0"/>
              <a:t>&gt;.</a:t>
            </a:r>
          </a:p>
          <a:p>
            <a:pPr marL="285750" lvl="1" indent="-285750">
              <a:lnSpc>
                <a:spcPct val="90000"/>
              </a:lnSpc>
            </a:pPr>
            <a:r>
              <a:rPr lang="en-US" sz="2000" dirty="0"/>
              <a:t>To delete a branch, run &lt;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branch –d [BRANCH NAME]</a:t>
            </a:r>
            <a:r>
              <a:rPr lang="en-US" sz="2000" dirty="0"/>
              <a:t>&gt;.</a:t>
            </a:r>
          </a:p>
          <a:p>
            <a:pPr marL="285750" lvl="1" indent="-285750">
              <a:lnSpc>
                <a:spcPct val="90000"/>
              </a:lnSpc>
            </a:pPr>
            <a:r>
              <a:rPr lang="en-US" sz="2000" dirty="0"/>
              <a:t>To transfer your workflow to another branch use, &lt;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checkout [BRANCH NAME]</a:t>
            </a:r>
            <a:r>
              <a:rPr lang="en-US" sz="2000" dirty="0"/>
              <a:t>&gt;.</a:t>
            </a:r>
          </a:p>
          <a:p>
            <a:pPr marL="555750" lvl="2" indent="-285750">
              <a:lnSpc>
                <a:spcPct val="90000"/>
              </a:lnSpc>
            </a:pPr>
            <a:r>
              <a:rPr lang="en-US" sz="1600" dirty="0"/>
              <a:t>You may use &lt;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checkout -b [NEW BRANCH NAME]</a:t>
            </a:r>
            <a:r>
              <a:rPr lang="en-US" sz="1600" dirty="0"/>
              <a:t>&gt; to create a new branch and then transfer to the new branch.</a:t>
            </a:r>
          </a:p>
          <a:p>
            <a:pPr marL="0" lvl="1" indent="0">
              <a:lnSpc>
                <a:spcPct val="90000"/>
              </a:lnSpc>
              <a:buNone/>
            </a:pPr>
            <a:br>
              <a:rPr lang="en-US" dirty="0"/>
            </a:br>
            <a:endParaRPr lang="en-US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  <a:p>
            <a:pPr marL="270000" lvl="2" indent="0">
              <a:lnSpc>
                <a:spcPct val="90000"/>
              </a:lnSpc>
              <a:buNone/>
            </a:pPr>
            <a:endParaRPr lang="en-US" sz="1800" dirty="0"/>
          </a:p>
        </p:txBody>
      </p:sp>
      <p:pic>
        <p:nvPicPr>
          <p:cNvPr id="3080" name="Picture 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F327AC0B-EA2C-CCFB-9BBD-49AE77F7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5299737"/>
            <a:ext cx="2180104" cy="13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0F094C-E149-99AB-0A2E-744BEDF69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462" y="4577981"/>
            <a:ext cx="5571038" cy="11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42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2A2FD05-78BD-DC47-6802-5BFF2163C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181224"/>
            <a:ext cx="11029950" cy="3974619"/>
          </a:xfrm>
        </p:spPr>
        <p:txBody>
          <a:bodyPr anchor="t">
            <a:normAutofit/>
          </a:bodyPr>
          <a:lstStyle/>
          <a:p>
            <a:pPr marL="285750" lvl="1" indent="-285750">
              <a:lnSpc>
                <a:spcPct val="90000"/>
              </a:lnSpc>
            </a:pPr>
            <a:r>
              <a:rPr lang="en-US" sz="2000" dirty="0"/>
              <a:t>&lt;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init</a:t>
            </a:r>
            <a:r>
              <a:rPr lang="en-US" sz="2000" dirty="0"/>
              <a:t>&gt; to initialize a local repository.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en-US" sz="2000" dirty="0"/>
              <a:t>Git’s three-tree architecture</a:t>
            </a:r>
          </a:p>
          <a:p>
            <a:pPr marL="555750" lvl="2" indent="-285750">
              <a:lnSpc>
                <a:spcPct val="90000"/>
              </a:lnSpc>
            </a:pPr>
            <a:r>
              <a:rPr lang="en-US" sz="1800" dirty="0"/>
              <a:t>&lt;</a:t>
            </a:r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add [FILE]</a:t>
            </a:r>
            <a:r>
              <a:rPr lang="en-US" sz="1800" dirty="0"/>
              <a:t>&gt; to “stage” files.</a:t>
            </a:r>
          </a:p>
          <a:p>
            <a:pPr marL="555750" lvl="2" indent="-285750">
              <a:lnSpc>
                <a:spcPct val="90000"/>
              </a:lnSpc>
            </a:pPr>
            <a:r>
              <a:rPr lang="en-US" sz="1800" dirty="0"/>
              <a:t>&lt;</a:t>
            </a:r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commit –m [COMMIT MESSAGE]</a:t>
            </a:r>
            <a:r>
              <a:rPr lang="en-US" sz="1800" dirty="0"/>
              <a:t>&gt; to commit files with a message to the repository.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en-US" sz="2000" dirty="0"/>
              <a:t>Working with branches</a:t>
            </a:r>
          </a:p>
          <a:p>
            <a:pPr marL="612900" lvl="2" indent="-342900">
              <a:lnSpc>
                <a:spcPct val="90000"/>
              </a:lnSpc>
            </a:pPr>
            <a:r>
              <a:rPr lang="en-US" sz="1800" dirty="0"/>
              <a:t>&lt;</a:t>
            </a:r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branch</a:t>
            </a:r>
            <a:r>
              <a:rPr lang="en-US" sz="1800" dirty="0"/>
              <a:t>&gt; to view your branches</a:t>
            </a:r>
          </a:p>
          <a:p>
            <a:pPr marL="612900" lvl="2" indent="-342900">
              <a:lnSpc>
                <a:spcPct val="90000"/>
              </a:lnSpc>
            </a:pPr>
            <a:r>
              <a:rPr lang="en-US" sz="1800" dirty="0"/>
              <a:t>&lt;</a:t>
            </a:r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branch [NEW BRANCH NAME]</a:t>
            </a:r>
            <a:r>
              <a:rPr lang="en-US" sz="1800" dirty="0"/>
              <a:t>&gt; to create a new branch</a:t>
            </a:r>
          </a:p>
          <a:p>
            <a:pPr marL="612900" lvl="2" indent="-342900">
              <a:lnSpc>
                <a:spcPct val="90000"/>
              </a:lnSpc>
            </a:pPr>
            <a:r>
              <a:rPr lang="en-US" sz="1800" dirty="0"/>
              <a:t>&lt;</a:t>
            </a:r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branch –d [BRANCH NAME]</a:t>
            </a:r>
            <a:r>
              <a:rPr lang="en-US" sz="1800" dirty="0"/>
              <a:t>&gt; to delete a branch</a:t>
            </a:r>
          </a:p>
          <a:p>
            <a:pPr marL="612900" lvl="2" indent="-342900">
              <a:lnSpc>
                <a:spcPct val="90000"/>
              </a:lnSpc>
            </a:pPr>
            <a:r>
              <a:rPr lang="en-US" sz="1800" dirty="0"/>
              <a:t>&lt;</a:t>
            </a:r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checkout [BRANCH NAME]</a:t>
            </a:r>
            <a:r>
              <a:rPr lang="en-US" sz="1800" dirty="0"/>
              <a:t>&gt; to transfer your workflow to another branch.</a:t>
            </a:r>
          </a:p>
        </p:txBody>
      </p:sp>
    </p:spTree>
    <p:extLst>
      <p:ext uri="{BB962C8B-B14F-4D97-AF65-F5344CB8AC3E}">
        <p14:creationId xmlns:p14="http://schemas.microsoft.com/office/powerpoint/2010/main" val="3007095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8EAC5-C96C-00AE-1498-58F27D2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basics</a:t>
            </a:r>
          </a:p>
        </p:txBody>
      </p:sp>
      <p:pic>
        <p:nvPicPr>
          <p:cNvPr id="6" name="Picture 4" descr="pull request Memes &amp; GIFs - Imgflip">
            <a:extLst>
              <a:ext uri="{FF2B5EF4-FFF2-40B4-BE49-F238E27FC236}">
                <a16:creationId xmlns:a16="http://schemas.microsoft.com/office/drawing/2014/main" id="{E3DF7001-D45D-42CE-A676-B8B980BBB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207" y="720138"/>
            <a:ext cx="3181586" cy="427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02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Before we start...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2A2FD05-78BD-DC47-6802-5BFF2163C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181225"/>
            <a:ext cx="11029950" cy="3678238"/>
          </a:xfrm>
        </p:spPr>
        <p:txBody>
          <a:bodyPr anchor="t">
            <a:normAutofit/>
          </a:bodyPr>
          <a:lstStyle/>
          <a:p>
            <a:pPr marL="0" lvl="1" indent="0">
              <a:lnSpc>
                <a:spcPct val="90000"/>
              </a:lnSpc>
              <a:buNone/>
            </a:pPr>
            <a:r>
              <a:rPr lang="en-US" sz="2400" b="1" dirty="0"/>
              <a:t>Tutorial Flow (GitHub)</a:t>
            </a:r>
          </a:p>
          <a:p>
            <a:pPr marL="7272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Setting up your account</a:t>
            </a:r>
          </a:p>
          <a:p>
            <a:pPr marL="7272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Creating a remote repository</a:t>
            </a:r>
          </a:p>
          <a:p>
            <a:pPr marL="7272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Linking a local repository to a GitHub repository</a:t>
            </a:r>
          </a:p>
          <a:p>
            <a:pPr marL="7272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Pushing and Pulling files from a remote repository</a:t>
            </a:r>
          </a:p>
          <a:p>
            <a:pPr marL="7272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Collaboration</a:t>
            </a:r>
          </a:p>
        </p:txBody>
      </p:sp>
      <p:pic>
        <p:nvPicPr>
          <p:cNvPr id="3080" name="Picture 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F327AC0B-EA2C-CCFB-9BBD-49AE77F7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5299737"/>
            <a:ext cx="2180104" cy="13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GitHub and how to use it? | by Justin Graysen | Dev Genius">
            <a:extLst>
              <a:ext uri="{FF2B5EF4-FFF2-40B4-BE49-F238E27FC236}">
                <a16:creationId xmlns:a16="http://schemas.microsoft.com/office/drawing/2014/main" id="{4A48A98F-E093-9803-8643-2BDCA0647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93" y="5179596"/>
            <a:ext cx="2761129" cy="155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256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Setting up your account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2A2FD05-78BD-DC47-6802-5BFF2163C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181225"/>
            <a:ext cx="11029950" cy="3678238"/>
          </a:xfrm>
        </p:spPr>
        <p:txBody>
          <a:bodyPr anchor="t">
            <a:normAutofit/>
          </a:bodyPr>
          <a:lstStyle/>
          <a:p>
            <a:pPr marL="342900" lvl="1" indent="-342900">
              <a:lnSpc>
                <a:spcPct val="90000"/>
              </a:lnSpc>
            </a:pPr>
            <a:r>
              <a:rPr lang="en-US" sz="2000" dirty="0"/>
              <a:t>Go to </a:t>
            </a:r>
            <a:r>
              <a:rPr lang="en-US" sz="2000" dirty="0">
                <a:hlinkClick r:id="rId3"/>
              </a:rPr>
              <a:t>https://github.com/</a:t>
            </a:r>
            <a:r>
              <a:rPr lang="en-US" sz="2000" dirty="0"/>
              <a:t> to set up your GitHub account.</a:t>
            </a:r>
          </a:p>
          <a:p>
            <a:pPr marL="342900" lvl="1" indent="-342900">
              <a:lnSpc>
                <a:spcPct val="90000"/>
              </a:lnSpc>
            </a:pPr>
            <a:r>
              <a:rPr lang="en-US" sz="2000" dirty="0"/>
              <a:t>I suggest you use your personal or professional email for this.</a:t>
            </a:r>
          </a:p>
          <a:p>
            <a:pPr marL="342900" lvl="1" indent="-342900">
              <a:lnSpc>
                <a:spcPct val="90000"/>
              </a:lnSpc>
            </a:pPr>
            <a:r>
              <a:rPr lang="en-US" sz="2000" dirty="0"/>
              <a:t>You may also enroll your school email to get student perks. (ex. GitHub pro account).</a:t>
            </a:r>
          </a:p>
        </p:txBody>
      </p:sp>
      <p:pic>
        <p:nvPicPr>
          <p:cNvPr id="3080" name="Picture 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F327AC0B-EA2C-CCFB-9BBD-49AE77F7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5299737"/>
            <a:ext cx="2180104" cy="13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GitHub and how to use it? | by Justin Graysen | Dev Genius">
            <a:extLst>
              <a:ext uri="{FF2B5EF4-FFF2-40B4-BE49-F238E27FC236}">
                <a16:creationId xmlns:a16="http://schemas.microsoft.com/office/drawing/2014/main" id="{4A48A98F-E093-9803-8643-2BDCA0647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93" y="5179596"/>
            <a:ext cx="2761129" cy="155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730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Have you ever...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C38540-12F8-FBC6-C03B-1CA0BB5C7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39" y="1168741"/>
            <a:ext cx="11029615" cy="1456156"/>
          </a:xfrm>
        </p:spPr>
        <p:txBody>
          <a:bodyPr/>
          <a:lstStyle/>
          <a:p>
            <a:r>
              <a:rPr lang="en-US" dirty="0"/>
              <a:t>painstakingly compressed the same files over and over again?</a:t>
            </a:r>
          </a:p>
          <a:p>
            <a:r>
              <a:rPr lang="en-US" dirty="0"/>
              <a:t>Shared coding files through email or messenger?</a:t>
            </a:r>
          </a:p>
          <a:p>
            <a:r>
              <a:rPr lang="en-US" dirty="0"/>
              <a:t>Lost track of your changes or edited on the wrong version of the files?</a:t>
            </a:r>
          </a:p>
        </p:txBody>
      </p:sp>
      <p:pic>
        <p:nvPicPr>
          <p:cNvPr id="8" name="Picture 7" descr="Thinking Gummy Monsters">
            <a:extLst>
              <a:ext uri="{FF2B5EF4-FFF2-40B4-BE49-F238E27FC236}">
                <a16:creationId xmlns:a16="http://schemas.microsoft.com/office/drawing/2014/main" id="{CDB85DA4-78C3-3AF1-193A-F5F123E91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953" y="2349664"/>
            <a:ext cx="2706101" cy="2706101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87BAE7A-4905-45CC-F2DA-0BCCC3F3C03E}"/>
              </a:ext>
            </a:extLst>
          </p:cNvPr>
          <p:cNvSpPr txBox="1">
            <a:spLocks/>
          </p:cNvSpPr>
          <p:nvPr/>
        </p:nvSpPr>
        <p:spPr>
          <a:xfrm>
            <a:off x="578438" y="2624895"/>
            <a:ext cx="11029615" cy="145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Git and GitHub are here!</a:t>
            </a:r>
          </a:p>
        </p:txBody>
      </p:sp>
    </p:spTree>
    <p:extLst>
      <p:ext uri="{BB962C8B-B14F-4D97-AF65-F5344CB8AC3E}">
        <p14:creationId xmlns:p14="http://schemas.microsoft.com/office/powerpoint/2010/main" val="1970539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Creating a remote repository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2A2FD05-78BD-DC47-6802-5BFF2163C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181225"/>
            <a:ext cx="11029950" cy="3678238"/>
          </a:xfrm>
        </p:spPr>
        <p:txBody>
          <a:bodyPr anchor="t">
            <a:normAutofit/>
          </a:bodyPr>
          <a:lstStyle/>
          <a:p>
            <a:pPr marL="4572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Sign in with your GitHub account.</a:t>
            </a:r>
          </a:p>
          <a:p>
            <a:pPr marL="4572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Click </a:t>
            </a:r>
          </a:p>
          <a:p>
            <a:pPr marL="4572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Type in your repository name (make it short but sweet)</a:t>
            </a:r>
          </a:p>
          <a:p>
            <a:pPr marL="4572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Click </a:t>
            </a:r>
          </a:p>
          <a:p>
            <a:pPr marL="4572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You may add collaborators to your GitHub repo</a:t>
            </a:r>
          </a:p>
          <a:p>
            <a:pPr marL="4572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Go to settings &gt; click Manage Access.</a:t>
            </a:r>
          </a:p>
          <a:p>
            <a:pPr marL="4572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Click Add people and search their name, username</a:t>
            </a:r>
            <a:br>
              <a:rPr lang="en-US" sz="2000" dirty="0"/>
            </a:br>
            <a:r>
              <a:rPr lang="en-US" sz="2000" dirty="0"/>
              <a:t>or email.</a:t>
            </a:r>
          </a:p>
        </p:txBody>
      </p:sp>
      <p:pic>
        <p:nvPicPr>
          <p:cNvPr id="3080" name="Picture 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F327AC0B-EA2C-CCFB-9BBD-49AE77F7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5299737"/>
            <a:ext cx="2180104" cy="13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GitHub and how to use it? | by Justin Graysen | Dev Genius">
            <a:extLst>
              <a:ext uri="{FF2B5EF4-FFF2-40B4-BE49-F238E27FC236}">
                <a16:creationId xmlns:a16="http://schemas.microsoft.com/office/drawing/2014/main" id="{4A48A98F-E093-9803-8643-2BDCA0647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93" y="5179596"/>
            <a:ext cx="2761129" cy="155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1122D27-2B2E-542F-9CE2-B837192D6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069" y="2613212"/>
            <a:ext cx="7048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80E609D-905D-11B9-E90F-514C7692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069" y="3429000"/>
            <a:ext cx="13906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4DBC538-A4DE-D721-999D-2365521BE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80" y="1957467"/>
            <a:ext cx="4901359" cy="46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88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Adding to your GitHub repository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2A2FD05-78BD-DC47-6802-5BFF2163C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181225"/>
            <a:ext cx="11029950" cy="3678238"/>
          </a:xfrm>
        </p:spPr>
        <p:txBody>
          <a:bodyPr anchor="t">
            <a:normAutofit/>
          </a:bodyPr>
          <a:lstStyle/>
          <a:p>
            <a:pPr marL="0" lvl="1" indent="0">
              <a:lnSpc>
                <a:spcPct val="90000"/>
              </a:lnSpc>
              <a:buNone/>
            </a:pPr>
            <a:r>
              <a:rPr lang="en-US" sz="2000" dirty="0"/>
              <a:t>There are two ways we can connect to a GitHub repository:</a:t>
            </a:r>
          </a:p>
          <a:p>
            <a:pPr marL="4572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Creating a GitHub repository and then “cloning” it to your computer.</a:t>
            </a:r>
          </a:p>
          <a:p>
            <a:pPr marL="4572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Creating a local repository first then adding your GitHub repository as a remote repository.</a:t>
            </a:r>
          </a:p>
        </p:txBody>
      </p:sp>
      <p:pic>
        <p:nvPicPr>
          <p:cNvPr id="3080" name="Picture 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F327AC0B-EA2C-CCFB-9BBD-49AE77F7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5299737"/>
            <a:ext cx="2180104" cy="13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GitHub and how to use it? | by Justin Graysen | Dev Genius">
            <a:extLst>
              <a:ext uri="{FF2B5EF4-FFF2-40B4-BE49-F238E27FC236}">
                <a16:creationId xmlns:a16="http://schemas.microsoft.com/office/drawing/2014/main" id="{4A48A98F-E093-9803-8643-2BDCA0647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93" y="5179596"/>
            <a:ext cx="2761129" cy="155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64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Cloning a GitHub repository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2A2FD05-78BD-DC47-6802-5BFF2163C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181225"/>
            <a:ext cx="11029950" cy="3678238"/>
          </a:xfrm>
        </p:spPr>
        <p:txBody>
          <a:bodyPr anchor="t">
            <a:normAutofit/>
          </a:bodyPr>
          <a:lstStyle/>
          <a:p>
            <a:pPr marL="457200" lvl="1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/>
          </a:p>
          <a:p>
            <a:pPr marL="457200" lvl="1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/>
          </a:p>
          <a:p>
            <a:pPr marL="4572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Copy the link of your new repository.</a:t>
            </a:r>
          </a:p>
          <a:p>
            <a:pPr marL="4572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Open </a:t>
            </a:r>
            <a:r>
              <a:rPr lang="en-US" sz="2000" b="1" dirty="0"/>
              <a:t>Git Bash </a:t>
            </a:r>
            <a:r>
              <a:rPr lang="en-US" sz="2000" dirty="0"/>
              <a:t>on your computer and run the command &lt;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clone [remote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]</a:t>
            </a:r>
            <a:r>
              <a:rPr lang="en-US" sz="2000" dirty="0"/>
              <a:t>&gt;. </a:t>
            </a:r>
          </a:p>
          <a:p>
            <a:pPr marL="0" lvl="1" indent="0">
              <a:lnSpc>
                <a:spcPct val="90000"/>
              </a:lnSpc>
              <a:buNone/>
            </a:pPr>
            <a:endParaRPr lang="en-US" sz="2000" dirty="0"/>
          </a:p>
        </p:txBody>
      </p:sp>
      <p:pic>
        <p:nvPicPr>
          <p:cNvPr id="3080" name="Picture 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F327AC0B-EA2C-CCFB-9BBD-49AE77F7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5299737"/>
            <a:ext cx="2180104" cy="13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GitHub and how to use it? | by Justin Graysen | Dev Genius">
            <a:extLst>
              <a:ext uri="{FF2B5EF4-FFF2-40B4-BE49-F238E27FC236}">
                <a16:creationId xmlns:a16="http://schemas.microsoft.com/office/drawing/2014/main" id="{4A48A98F-E093-9803-8643-2BDCA0647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93" y="5179596"/>
            <a:ext cx="2761129" cy="155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6E0ACE3-02D6-4A70-C630-4CAF8E79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72" y="1899728"/>
            <a:ext cx="7100363" cy="93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6E1C45-67A4-2422-B8B2-731A0C16B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102" y="4023526"/>
            <a:ext cx="5154706" cy="196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69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Adding a remote repository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2A2FD05-78BD-DC47-6802-5BFF2163C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181225"/>
            <a:ext cx="11029950" cy="3678238"/>
          </a:xfrm>
        </p:spPr>
        <p:txBody>
          <a:bodyPr anchor="t">
            <a:normAutofit/>
          </a:bodyPr>
          <a:lstStyle/>
          <a:p>
            <a:pPr marL="4572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Copy the link of your repository.</a:t>
            </a:r>
          </a:p>
          <a:p>
            <a:pPr marL="4572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Go to your local repository and run these commands:</a:t>
            </a:r>
            <a:endParaRPr lang="en-US" dirty="0"/>
          </a:p>
          <a:p>
            <a:pPr marL="0" lvl="1" indent="0">
              <a:lnSpc>
                <a:spcPct val="90000"/>
              </a:lnSpc>
              <a:buNone/>
            </a:pPr>
            <a:r>
              <a:rPr lang="en-US" sz="2000" dirty="0"/>
              <a:t>&lt;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remote add [name] [remote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]</a:t>
            </a:r>
            <a:r>
              <a:rPr lang="en-US" sz="2000" dirty="0"/>
              <a:t>&gt;.</a:t>
            </a:r>
          </a:p>
          <a:p>
            <a:pPr marL="0" lvl="1" indent="0">
              <a:lnSpc>
                <a:spcPct val="90000"/>
              </a:lnSpc>
              <a:buNone/>
            </a:pPr>
            <a:endParaRPr lang="en-US" sz="2000" dirty="0"/>
          </a:p>
        </p:txBody>
      </p:sp>
      <p:pic>
        <p:nvPicPr>
          <p:cNvPr id="3080" name="Picture 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F327AC0B-EA2C-CCFB-9BBD-49AE77F7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5299737"/>
            <a:ext cx="2180104" cy="13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GitHub and how to use it? | by Justin Graysen | Dev Genius">
            <a:extLst>
              <a:ext uri="{FF2B5EF4-FFF2-40B4-BE49-F238E27FC236}">
                <a16:creationId xmlns:a16="http://schemas.microsoft.com/office/drawing/2014/main" id="{4A48A98F-E093-9803-8643-2BDCA0647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93" y="5179596"/>
            <a:ext cx="2761129" cy="155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930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Pushing and pulling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2A2FD05-78BD-DC47-6802-5BFF2163C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181225"/>
            <a:ext cx="11029950" cy="3678238"/>
          </a:xfrm>
        </p:spPr>
        <p:txBody>
          <a:bodyPr anchor="t">
            <a:normAutofit/>
          </a:bodyPr>
          <a:lstStyle/>
          <a:p>
            <a:pPr marL="342900" lvl="1" indent="-342900">
              <a:lnSpc>
                <a:spcPct val="90000"/>
              </a:lnSpc>
            </a:pPr>
            <a:r>
              <a:rPr lang="en-US" sz="2000" dirty="0"/>
              <a:t>The &lt;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push [remote] [branch]</a:t>
            </a:r>
            <a:r>
              <a:rPr lang="en-US" sz="2000" dirty="0"/>
              <a:t>&gt; command is used to upload local repository content to a remote repository.</a:t>
            </a:r>
          </a:p>
          <a:p>
            <a:pPr marL="342900" lvl="1" indent="-342900">
              <a:lnSpc>
                <a:spcPct val="90000"/>
              </a:lnSpc>
            </a:pPr>
            <a:r>
              <a:rPr lang="en-US" sz="2000" dirty="0"/>
              <a:t>The &lt;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pull [remote] [branch]</a:t>
            </a:r>
            <a:r>
              <a:rPr lang="en-US" sz="2000" dirty="0"/>
              <a:t>&gt; is used to fetch and download content from a remote repository and immediately update the local repository to match that content.</a:t>
            </a:r>
          </a:p>
        </p:txBody>
      </p:sp>
      <p:pic>
        <p:nvPicPr>
          <p:cNvPr id="3080" name="Picture 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F327AC0B-EA2C-CCFB-9BBD-49AE77F7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5299737"/>
            <a:ext cx="2180104" cy="13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GitHub and how to use it? | by Justin Graysen | Dev Genius">
            <a:extLst>
              <a:ext uri="{FF2B5EF4-FFF2-40B4-BE49-F238E27FC236}">
                <a16:creationId xmlns:a16="http://schemas.microsoft.com/office/drawing/2014/main" id="{4A48A98F-E093-9803-8643-2BDCA0647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93" y="5179596"/>
            <a:ext cx="2761129" cy="155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088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Collaboration begins!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2A2FD05-78BD-DC47-6802-5BFF2163C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181225"/>
            <a:ext cx="11029950" cy="3678238"/>
          </a:xfrm>
        </p:spPr>
        <p:txBody>
          <a:bodyPr anchor="t">
            <a:normAutofit/>
          </a:bodyPr>
          <a:lstStyle/>
          <a:p>
            <a:pPr marL="342900" lvl="1" indent="-342900">
              <a:lnSpc>
                <a:spcPct val="90000"/>
              </a:lnSpc>
            </a:pPr>
            <a:r>
              <a:rPr lang="en-US" sz="2000" dirty="0"/>
              <a:t>When development begins, you may commit changes and push to your remote repository. Just run the commands that was introduced a while ago. </a:t>
            </a:r>
          </a:p>
          <a:p>
            <a:pPr marL="342900" lvl="1" indent="-342900">
              <a:lnSpc>
                <a:spcPct val="90000"/>
              </a:lnSpc>
            </a:pPr>
            <a:r>
              <a:rPr lang="en-US" sz="2000" dirty="0"/>
              <a:t>If there are changes made on the remote repository, you would need to run &lt;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pull [remote] [branch]</a:t>
            </a:r>
            <a:r>
              <a:rPr lang="en-US" sz="2000" dirty="0"/>
              <a:t>&gt;.</a:t>
            </a:r>
          </a:p>
          <a:p>
            <a:pPr marL="342900" lvl="1" indent="-342900">
              <a:lnSpc>
                <a:spcPct val="90000"/>
              </a:lnSpc>
            </a:pPr>
            <a:r>
              <a:rPr lang="en-US" sz="2000" dirty="0"/>
              <a:t>To ensure you are up to date with your codebase, git pull should be run before interacting with your code.</a:t>
            </a:r>
          </a:p>
        </p:txBody>
      </p:sp>
      <p:pic>
        <p:nvPicPr>
          <p:cNvPr id="3080" name="Picture 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F327AC0B-EA2C-CCFB-9BBD-49AE77F7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5299737"/>
            <a:ext cx="2180104" cy="13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GitHub and how to use it? | by Justin Graysen | Dev Genius">
            <a:extLst>
              <a:ext uri="{FF2B5EF4-FFF2-40B4-BE49-F238E27FC236}">
                <a16:creationId xmlns:a16="http://schemas.microsoft.com/office/drawing/2014/main" id="{4A48A98F-E093-9803-8643-2BDCA0647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93" y="5179596"/>
            <a:ext cx="2761129" cy="155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olleagues huddle">
            <a:extLst>
              <a:ext uri="{FF2B5EF4-FFF2-40B4-BE49-F238E27FC236}">
                <a16:creationId xmlns:a16="http://schemas.microsoft.com/office/drawing/2014/main" id="{4BA46362-80FC-67D0-8767-C411962F9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524" y="4179895"/>
            <a:ext cx="3359524" cy="22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96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Conflicts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2A2FD05-78BD-DC47-6802-5BFF2163C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181225"/>
            <a:ext cx="11029950" cy="3678238"/>
          </a:xfrm>
        </p:spPr>
        <p:txBody>
          <a:bodyPr anchor="t">
            <a:normAutofit/>
          </a:bodyPr>
          <a:lstStyle/>
          <a:p>
            <a:pPr marL="342900" lvl="1" indent="-342900">
              <a:lnSpc>
                <a:spcPct val="90000"/>
              </a:lnSpc>
            </a:pPr>
            <a:r>
              <a:rPr lang="en-US" sz="2000" dirty="0"/>
              <a:t>If you are collaborating, conflicts are bound to happen.</a:t>
            </a:r>
          </a:p>
          <a:p>
            <a:pPr marL="342900" lvl="1" indent="-342900">
              <a:lnSpc>
                <a:spcPct val="90000"/>
              </a:lnSpc>
            </a:pPr>
            <a:r>
              <a:rPr lang="en-US" sz="2000" dirty="0"/>
              <a:t>Conflicts generally arise when two people have changed the same lines in a file, or if one developer deleted a file while another developer was modifying it.</a:t>
            </a:r>
          </a:p>
          <a:p>
            <a:pPr marL="342900" lvl="1" indent="-342900">
              <a:lnSpc>
                <a:spcPct val="90000"/>
              </a:lnSpc>
            </a:pPr>
            <a:r>
              <a:rPr lang="en-US" sz="2000" dirty="0"/>
              <a:t>Git does not know which change is correct and will flag these as conflicts.</a:t>
            </a:r>
          </a:p>
        </p:txBody>
      </p:sp>
      <p:pic>
        <p:nvPicPr>
          <p:cNvPr id="3080" name="Picture 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F327AC0B-EA2C-CCFB-9BBD-49AE77F7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5299737"/>
            <a:ext cx="2180104" cy="13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GitHub and how to use it? | by Justin Graysen | Dev Genius">
            <a:extLst>
              <a:ext uri="{FF2B5EF4-FFF2-40B4-BE49-F238E27FC236}">
                <a16:creationId xmlns:a16="http://schemas.microsoft.com/office/drawing/2014/main" id="{4A48A98F-E093-9803-8643-2BDCA0647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93" y="5179596"/>
            <a:ext cx="2761129" cy="155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isagree Chicken">
            <a:extLst>
              <a:ext uri="{FF2B5EF4-FFF2-40B4-BE49-F238E27FC236}">
                <a16:creationId xmlns:a16="http://schemas.microsoft.com/office/drawing/2014/main" id="{2778C861-274E-6616-6E77-A50440812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927" y="3030071"/>
            <a:ext cx="3966881" cy="396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8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Branching with GitHub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2A2FD05-78BD-DC47-6802-5BFF2163C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181225"/>
            <a:ext cx="11029950" cy="3678238"/>
          </a:xfrm>
        </p:spPr>
        <p:txBody>
          <a:bodyPr anchor="t">
            <a:normAutofit/>
          </a:bodyPr>
          <a:lstStyle/>
          <a:p>
            <a:pPr marL="342900" lvl="1" indent="-342900">
              <a:lnSpc>
                <a:spcPct val="90000"/>
              </a:lnSpc>
            </a:pPr>
            <a:r>
              <a:rPr lang="en-US" sz="2000" dirty="0"/>
              <a:t>Through branching and merging we can avoid conflicts as much as possible.</a:t>
            </a:r>
          </a:p>
          <a:p>
            <a:pPr marL="342900" lvl="1" indent="-342900">
              <a:lnSpc>
                <a:spcPct val="90000"/>
              </a:lnSpc>
            </a:pPr>
            <a:r>
              <a:rPr lang="en-US" sz="2000" dirty="0"/>
              <a:t>Branches allow you to develop features, fix bugs, or safely experiment with new ideas in a contained area of your repository.</a:t>
            </a:r>
          </a:p>
          <a:p>
            <a:pPr marL="342900" lvl="1" indent="-342900">
              <a:lnSpc>
                <a:spcPct val="90000"/>
              </a:lnSpc>
            </a:pPr>
            <a:r>
              <a:rPr lang="en-US" sz="2000" dirty="0"/>
              <a:t>Typically, you create a new branch from the default branch of your repository usually the “master” branch.</a:t>
            </a:r>
          </a:p>
        </p:txBody>
      </p:sp>
      <p:pic>
        <p:nvPicPr>
          <p:cNvPr id="3080" name="Picture 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F327AC0B-EA2C-CCFB-9BBD-49AE77F7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5299737"/>
            <a:ext cx="2180104" cy="13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GitHub and how to use it? | by Justin Graysen | Dev Genius">
            <a:extLst>
              <a:ext uri="{FF2B5EF4-FFF2-40B4-BE49-F238E27FC236}">
                <a16:creationId xmlns:a16="http://schemas.microsoft.com/office/drawing/2014/main" id="{4A48A98F-E093-9803-8643-2BDCA0647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93" y="5179596"/>
            <a:ext cx="2761129" cy="155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866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Pull Requests and review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2A2FD05-78BD-DC47-6802-5BFF2163C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181225"/>
            <a:ext cx="11029950" cy="3678238"/>
          </a:xfrm>
        </p:spPr>
        <p:txBody>
          <a:bodyPr anchor="t">
            <a:normAutofit/>
          </a:bodyPr>
          <a:lstStyle/>
          <a:p>
            <a:pPr marL="342900" lvl="1" indent="-342900">
              <a:lnSpc>
                <a:spcPct val="90000"/>
              </a:lnSpc>
            </a:pPr>
            <a:r>
              <a:rPr lang="en-US" sz="2000" dirty="0"/>
              <a:t>Pull requests let you tell others about changes you've pushed to a branch in a repository on GitHub.</a:t>
            </a:r>
          </a:p>
          <a:p>
            <a:pPr marL="342900" lvl="1" indent="-342900">
              <a:lnSpc>
                <a:spcPct val="90000"/>
              </a:lnSpc>
            </a:pPr>
            <a:r>
              <a:rPr lang="en-US" sz="2000" dirty="0"/>
              <a:t>When opening a "pull request", you are making a "request" that the project repository "pull" changes from your branch.</a:t>
            </a:r>
          </a:p>
          <a:p>
            <a:pPr marL="342900" lvl="1" indent="-342900">
              <a:lnSpc>
                <a:spcPct val="90000"/>
              </a:lnSpc>
            </a:pPr>
            <a:r>
              <a:rPr lang="en-US" sz="2000" dirty="0"/>
              <a:t>Git checks whether the files could be merge between two branches.</a:t>
            </a:r>
          </a:p>
          <a:p>
            <a:pPr marL="342900" lvl="1" indent="-342900">
              <a:lnSpc>
                <a:spcPct val="90000"/>
              </a:lnSpc>
            </a:pPr>
            <a:r>
              <a:rPr lang="en-US" sz="2000" dirty="0"/>
              <a:t>After you create a pull request, you can ask a specific person to review the changes you've proposed.</a:t>
            </a:r>
          </a:p>
          <a:p>
            <a:pPr marL="342900" lvl="1" indent="-342900">
              <a:lnSpc>
                <a:spcPct val="90000"/>
              </a:lnSpc>
            </a:pPr>
            <a:r>
              <a:rPr lang="en-US" sz="2000" dirty="0"/>
              <a:t>Reviews allow collaborators to comment on the changes proposed in pull requests, approve the changes, or request further changes before the pull request is merged.</a:t>
            </a:r>
          </a:p>
          <a:p>
            <a:pPr marL="342900" lvl="1" indent="-342900">
              <a:lnSpc>
                <a:spcPct val="90000"/>
              </a:lnSpc>
            </a:pPr>
            <a:r>
              <a:rPr lang="en-US" sz="2000" dirty="0"/>
              <a:t>After your pull request has been reviewed, it can be merged into the default branch.</a:t>
            </a:r>
          </a:p>
          <a:p>
            <a:pPr marL="342900" lvl="1" indent="-342900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3080" name="Picture 8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F327AC0B-EA2C-CCFB-9BBD-49AE77F7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5299737"/>
            <a:ext cx="2180104" cy="13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GitHub and how to use it? | by Justin Graysen | Dev Genius">
            <a:extLst>
              <a:ext uri="{FF2B5EF4-FFF2-40B4-BE49-F238E27FC236}">
                <a16:creationId xmlns:a16="http://schemas.microsoft.com/office/drawing/2014/main" id="{4A48A98F-E093-9803-8643-2BDCA0647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93" y="5179596"/>
            <a:ext cx="2761129" cy="155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553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220" end="2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charRg st="220" end="28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286" end="3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charRg st="286" end="38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388" end="5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charRg st="388" end="5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24CB-0CC7-4FAB-0941-FDB99D88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9CBBF-3CA6-C457-82E8-5637989AD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We created a remote repository through GitHub and linked that repository to a local repository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&lt;git push [remote] [branch]&gt;</a:t>
            </a:r>
            <a:r>
              <a:rPr lang="en-US" dirty="0"/>
              <a:t> command is used to upload local repository content to a remote repository.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&lt;git pull [remote] [branch]&gt;</a:t>
            </a:r>
            <a:r>
              <a:rPr lang="en-US" dirty="0"/>
              <a:t> is used to fetch and download content from a remote repository and immediately update the local repository to match that content.</a:t>
            </a:r>
          </a:p>
          <a:p>
            <a:r>
              <a:rPr lang="en-US" dirty="0"/>
              <a:t>Conflicts generally arise when two people have changed the same lines in a file, or if one developer deleted a file while another developer was modifying it.</a:t>
            </a:r>
          </a:p>
          <a:p>
            <a:r>
              <a:rPr lang="en-US" dirty="0"/>
              <a:t>Through branching we can avoid conflicts as much as possible.</a:t>
            </a:r>
          </a:p>
          <a:p>
            <a:r>
              <a:rPr lang="en-US" dirty="0"/>
              <a:t>Pull requests let you tell others about changes you've pushed to a branch in the GitHub repository.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86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EDA07A9-C381-D0FE-86FE-B844314D0BCB}"/>
              </a:ext>
            </a:extLst>
          </p:cNvPr>
          <p:cNvSpPr txBox="1">
            <a:spLocks/>
          </p:cNvSpPr>
          <p:nvPr/>
        </p:nvSpPr>
        <p:spPr>
          <a:xfrm>
            <a:off x="581191" y="1653487"/>
            <a:ext cx="11029615" cy="145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/>
              <a:t>Git and GitHub are </a:t>
            </a:r>
            <a:r>
              <a:rPr lang="en-US" sz="4800" dirty="0">
                <a:solidFill>
                  <a:srgbClr val="FF0000"/>
                </a:solidFill>
              </a:rPr>
              <a:t>NOT THE SAME</a:t>
            </a:r>
            <a:r>
              <a:rPr lang="en-US" sz="4800" dirty="0"/>
              <a:t>!</a:t>
            </a:r>
          </a:p>
        </p:txBody>
      </p:sp>
      <p:pic>
        <p:nvPicPr>
          <p:cNvPr id="2050" name="Picture 2" descr="Is Git the Same Thing as Github!? | Andrew McWilliams">
            <a:extLst>
              <a:ext uri="{FF2B5EF4-FFF2-40B4-BE49-F238E27FC236}">
                <a16:creationId xmlns:a16="http://schemas.microsoft.com/office/drawing/2014/main" id="{535E7038-5C54-0E45-0498-2D28EA848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859" y="3748357"/>
            <a:ext cx="5176281" cy="244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3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24CB-0CC7-4FAB-0941-FDB99D88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9CBBF-3CA6-C457-82E8-5637989AD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Commit small, push big.</a:t>
            </a:r>
          </a:p>
          <a:p>
            <a:r>
              <a:rPr lang="en-US" dirty="0"/>
              <a:t>Utilize .gitignore.</a:t>
            </a:r>
          </a:p>
          <a:p>
            <a:r>
              <a:rPr lang="en-US" dirty="0"/>
              <a:t>If git bash is too tiresome for you, there are other tools such as GitHub desktop and VS Code source control.</a:t>
            </a:r>
          </a:p>
          <a:p>
            <a:r>
              <a:rPr lang="en-US" dirty="0"/>
              <a:t>Make it a habit to not modify the main/master branch directly. Use branches!</a:t>
            </a:r>
          </a:p>
          <a:p>
            <a:r>
              <a:rPr lang="en-US" dirty="0"/>
              <a:t>Delete a merged branch after merging.</a:t>
            </a:r>
          </a:p>
          <a:p>
            <a:r>
              <a:rPr lang="en-US" dirty="0"/>
              <a:t>Pull before you start coding. If a merge occurs, inform your other teammates about it so they may pull the changes as well.</a:t>
            </a:r>
          </a:p>
        </p:txBody>
      </p:sp>
    </p:spTree>
    <p:extLst>
      <p:ext uri="{BB962C8B-B14F-4D97-AF65-F5344CB8AC3E}">
        <p14:creationId xmlns:p14="http://schemas.microsoft.com/office/powerpoint/2010/main" val="995067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24CB-0CC7-4FAB-0941-FDB99D88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9CBBF-3CA6-C457-82E8-5637989AD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Make it a habit to use Git and GitHub in your next projects.</a:t>
            </a:r>
          </a:p>
          <a:p>
            <a:r>
              <a:rPr lang="en-US" dirty="0"/>
              <a:t>Learn about:</a:t>
            </a:r>
          </a:p>
          <a:p>
            <a:pPr lvl="1"/>
            <a:r>
              <a:rPr lang="en-US" dirty="0"/>
              <a:t>Git LFS - Git for big large file systems, usually used for game development.</a:t>
            </a:r>
          </a:p>
          <a:p>
            <a:pPr lvl="1"/>
            <a:r>
              <a:rPr lang="en-US" dirty="0"/>
              <a:t>CI/CD - Continuous Integration/Continuous Development</a:t>
            </a:r>
          </a:p>
          <a:p>
            <a:pPr lvl="1"/>
            <a:r>
              <a:rPr lang="en-US" dirty="0"/>
              <a:t>GitHub Actions - Automate checking whether the pull requests works or not.</a:t>
            </a:r>
          </a:p>
          <a:p>
            <a:r>
              <a:rPr lang="en-US" dirty="0"/>
              <a:t>Apply project management methods in your development such as SDLC, Waterfall etc.</a:t>
            </a:r>
          </a:p>
          <a:p>
            <a:r>
              <a:rPr lang="en-US" dirty="0"/>
              <a:t>Have fun!</a:t>
            </a:r>
          </a:p>
        </p:txBody>
      </p:sp>
    </p:spTree>
    <p:extLst>
      <p:ext uri="{BB962C8B-B14F-4D97-AF65-F5344CB8AC3E}">
        <p14:creationId xmlns:p14="http://schemas.microsoft.com/office/powerpoint/2010/main" val="3402166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5A4E4B-62F1-016F-F5C7-367DD599901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99281" y="866331"/>
            <a:ext cx="10993438" cy="1474787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Any Questions?</a:t>
            </a:r>
          </a:p>
        </p:txBody>
      </p:sp>
      <p:pic>
        <p:nvPicPr>
          <p:cNvPr id="8194" name="Picture 2" descr="Meme Git Compilation | by Lulu Ilmaknun Qurotaini | Medium">
            <a:extLst>
              <a:ext uri="{FF2B5EF4-FFF2-40B4-BE49-F238E27FC236}">
                <a16:creationId xmlns:a16="http://schemas.microsoft.com/office/drawing/2014/main" id="{AD79795C-9A39-CD68-89BC-6B038508E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5"/>
          <a:stretch/>
        </p:blipFill>
        <p:spPr bwMode="auto">
          <a:xfrm>
            <a:off x="4143375" y="2175622"/>
            <a:ext cx="3905250" cy="381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741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5A4E4B-62F1-016F-F5C7-367DD599901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99281" y="866331"/>
            <a:ext cx="10993438" cy="1474787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Thank you for joining!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177213E-2CB9-2705-CD95-EA8D4F177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523" y="2686740"/>
            <a:ext cx="5942953" cy="393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50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/>
              <a:t>Introduction to Git and version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C38540-12F8-FBC6-C03B-1CA0BB5C74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900" dirty="0"/>
              <a:t>What is Git? </a:t>
            </a:r>
          </a:p>
          <a:p>
            <a:pPr lvl="1">
              <a:lnSpc>
                <a:spcPct val="90000"/>
              </a:lnSpc>
            </a:pPr>
            <a:r>
              <a:rPr lang="en-US" sz="1900" dirty="0"/>
              <a:t>Git is a free and open-source distributed </a:t>
            </a:r>
            <a:r>
              <a:rPr lang="en-US" sz="1900" b="1" dirty="0"/>
              <a:t>version control system.</a:t>
            </a:r>
          </a:p>
          <a:p>
            <a:pPr lvl="1">
              <a:lnSpc>
                <a:spcPct val="90000"/>
              </a:lnSpc>
            </a:pPr>
            <a:r>
              <a:rPr lang="en-US" sz="1900" dirty="0"/>
              <a:t>Designed to handle everything from small to very large projects with speed and efficiency. 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en-US" sz="1900" dirty="0"/>
              <a:t>Version Control</a:t>
            </a:r>
          </a:p>
          <a:p>
            <a:pPr marL="612900" lvl="2" indent="-342900">
              <a:lnSpc>
                <a:spcPct val="90000"/>
              </a:lnSpc>
            </a:pPr>
            <a:r>
              <a:rPr lang="en-US" sz="1900" dirty="0"/>
              <a:t>A way to manage files and directories.</a:t>
            </a:r>
          </a:p>
          <a:p>
            <a:pPr marL="612900" lvl="2" indent="-342900">
              <a:lnSpc>
                <a:spcPct val="90000"/>
              </a:lnSpc>
            </a:pPr>
            <a:r>
              <a:rPr lang="en-US" sz="1900" dirty="0"/>
              <a:t>Track changes over time and can recall previous versions.</a:t>
            </a:r>
          </a:p>
          <a:p>
            <a:pPr marL="612900" lvl="2" indent="-342900">
              <a:lnSpc>
                <a:spcPct val="90000"/>
              </a:lnSpc>
            </a:pPr>
            <a:r>
              <a:rPr lang="en-US" sz="1900" dirty="0"/>
              <a:t>A </a:t>
            </a:r>
            <a:r>
              <a:rPr lang="en-US" sz="1900" b="1" dirty="0"/>
              <a:t>Git repository </a:t>
            </a:r>
            <a:r>
              <a:rPr lang="en-US" sz="1900" dirty="0"/>
              <a:t>tracks and saves the history of all changes made to the files in a Git project.</a:t>
            </a:r>
            <a:br>
              <a:rPr lang="en-US" sz="2000" dirty="0"/>
            </a:b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b="1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FD7E683-EF4E-565A-8881-305060ECEF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7907" y="2484686"/>
            <a:ext cx="5422900" cy="3119679"/>
          </a:xfrm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Introduction to GitHub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C38540-12F8-FBC6-C03B-1CA0BB5C74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900" dirty="0"/>
              <a:t>What is GitHub? </a:t>
            </a:r>
          </a:p>
          <a:p>
            <a:pPr lvl="1">
              <a:lnSpc>
                <a:spcPct val="90000"/>
              </a:lnSpc>
            </a:pPr>
            <a:r>
              <a:rPr lang="en-US" sz="1900" dirty="0"/>
              <a:t>GitHub is a website that hosts Git repositories on a remote server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While Git takes care of the underlying version control, GitHub is the collaboration platform built on top of it.</a:t>
            </a:r>
            <a:endParaRPr lang="en-US" sz="1900" b="1" dirty="0"/>
          </a:p>
          <a:p>
            <a:pPr lvl="1">
              <a:lnSpc>
                <a:spcPct val="90000"/>
              </a:lnSpc>
            </a:pPr>
            <a:r>
              <a:rPr lang="en-US" sz="2000" dirty="0"/>
              <a:t>Hosting repositories on GitHub facilitates the sharing of codebases among teams</a:t>
            </a:r>
            <a:endParaRPr lang="en-US" sz="19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GitHub, Bitbucket,  Azure Repos</a:t>
            </a:r>
            <a:br>
              <a:rPr lang="en-US" sz="2000" dirty="0"/>
            </a:b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982EE0-1225-A01E-3AF4-E845D73B72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673455"/>
            <a:ext cx="5422900" cy="2741403"/>
          </a:xfrm>
        </p:spPr>
      </p:pic>
    </p:spTree>
    <p:extLst>
      <p:ext uri="{BB962C8B-B14F-4D97-AF65-F5344CB8AC3E}">
        <p14:creationId xmlns:p14="http://schemas.microsoft.com/office/powerpoint/2010/main" val="3314892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035186-319F-9E45-F35D-00FE3CE1A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vs. GitHub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5333D1-8DF8-E6E0-8714-3E3566AF4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8CC662-D9B0-7553-F73D-3BF4AA92CA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 software</a:t>
            </a:r>
          </a:p>
          <a:p>
            <a:r>
              <a:rPr lang="en-US" dirty="0"/>
              <a:t>Git is installed locally on the system</a:t>
            </a:r>
          </a:p>
          <a:p>
            <a:r>
              <a:rPr lang="en-US" dirty="0"/>
              <a:t>Manages different versions of edits</a:t>
            </a:r>
          </a:p>
          <a:p>
            <a:r>
              <a:rPr lang="en-US" dirty="0"/>
              <a:t>Allows code sharing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C9AF0A-84BF-489A-4E68-7B7748574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D4C3F2B-3AE8-7380-C9A8-F6B2AB2026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It is a service</a:t>
            </a:r>
          </a:p>
          <a:p>
            <a:r>
              <a:rPr lang="en-US" dirty="0"/>
              <a:t>Hosted on the web</a:t>
            </a:r>
          </a:p>
          <a:p>
            <a:r>
              <a:rPr lang="en-US" dirty="0"/>
              <a:t>Has built-in user management feature</a:t>
            </a:r>
          </a:p>
          <a:p>
            <a:r>
              <a:rPr lang="en-US" dirty="0"/>
              <a:t>Focused on centralized source code hosting</a:t>
            </a:r>
          </a:p>
        </p:txBody>
      </p:sp>
      <p:pic>
        <p:nvPicPr>
          <p:cNvPr id="10" name="Picture 2" descr="Is Git the Same Thing as Github!? | Andrew McWilliams">
            <a:extLst>
              <a:ext uri="{FF2B5EF4-FFF2-40B4-BE49-F238E27FC236}">
                <a16:creationId xmlns:a16="http://schemas.microsoft.com/office/drawing/2014/main" id="{A737A97E-5840-71A9-3AF4-1181C9AEF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644" y="4673362"/>
            <a:ext cx="3843295" cy="181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444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Starting with git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3B1114-92AB-3733-28C4-6727D5585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486069"/>
          </a:xfrm>
        </p:spPr>
        <p:txBody>
          <a:bodyPr anchor="t">
            <a:normAutofit/>
          </a:bodyPr>
          <a:lstStyle/>
          <a:p>
            <a:r>
              <a:rPr lang="en-US" sz="2000" dirty="0"/>
              <a:t>Install Git through this link: </a:t>
            </a:r>
            <a:r>
              <a:rPr lang="en-US" sz="2000" dirty="0">
                <a:hlinkClick r:id="rId3"/>
              </a:rPr>
              <a:t>https://git-scm.com/downloads</a:t>
            </a:r>
            <a:endParaRPr lang="en-US" sz="2000" dirty="0"/>
          </a:p>
          <a:p>
            <a:r>
              <a:rPr lang="en-US" sz="2000" dirty="0"/>
              <a:t>Open the git command-line interface for windows called </a:t>
            </a:r>
            <a:r>
              <a:rPr lang="en-US" sz="2000" b="1" dirty="0"/>
              <a:t>Git Bash </a:t>
            </a:r>
            <a:r>
              <a:rPr lang="en-US" sz="2000" dirty="0"/>
              <a:t>by right clicking on your desktop and clicking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Bash Here</a:t>
            </a:r>
            <a:endParaRPr lang="en-US" sz="20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0363BA-0455-E302-C5F8-5CAAC4D5A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896" y="3262159"/>
            <a:ext cx="2326208" cy="33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79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Configuring git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3B1114-92AB-3733-28C4-6727D5585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8138602" cy="2382539"/>
          </a:xfrm>
        </p:spPr>
        <p:txBody>
          <a:bodyPr anchor="t">
            <a:normAutofit/>
          </a:bodyPr>
          <a:lstStyle/>
          <a:p>
            <a:r>
              <a:rPr lang="en-US" sz="2000" dirty="0"/>
              <a:t>To set up Git with your name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config –-global user.name “YOUR NAME HERE”</a:t>
            </a:r>
          </a:p>
          <a:p>
            <a:r>
              <a:rPr lang="en-US" sz="2000" dirty="0"/>
              <a:t>To set up Git with your email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git config –-global user.email “YOUR EMAIL HERE”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ABCF6-1950-5F5D-AEDC-5CC82ECB7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320"/>
          <a:stretch/>
        </p:blipFill>
        <p:spPr>
          <a:xfrm>
            <a:off x="2264610" y="4147834"/>
            <a:ext cx="7462823" cy="220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6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EDA07A9-C381-D0FE-86FE-B844314D0BCB}"/>
              </a:ext>
            </a:extLst>
          </p:cNvPr>
          <p:cNvSpPr txBox="1">
            <a:spLocks/>
          </p:cNvSpPr>
          <p:nvPr/>
        </p:nvSpPr>
        <p:spPr>
          <a:xfrm>
            <a:off x="581192" y="2700922"/>
            <a:ext cx="11029615" cy="145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/>
              <a:t>We are ready to make our first repository!</a:t>
            </a:r>
          </a:p>
        </p:txBody>
      </p:sp>
    </p:spTree>
    <p:extLst>
      <p:ext uri="{BB962C8B-B14F-4D97-AF65-F5344CB8AC3E}">
        <p14:creationId xmlns:p14="http://schemas.microsoft.com/office/powerpoint/2010/main" val="213913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{F24891F8-7BA6-423C-983D-E71FC867143C}tf56390039_win32</Template>
  <TotalTime>219</TotalTime>
  <Words>1783</Words>
  <Application>Microsoft Office PowerPoint</Application>
  <PresentationFormat>Widescreen</PresentationFormat>
  <Paragraphs>208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Consolas</vt:lpstr>
      <vt:lpstr>Gill Sans MT</vt:lpstr>
      <vt:lpstr>Wingdings</vt:lpstr>
      <vt:lpstr>Wingdings 2</vt:lpstr>
      <vt:lpstr>Dividend</vt:lpstr>
      <vt:lpstr>Git and GitHub workshop</vt:lpstr>
      <vt:lpstr>Have you ever...</vt:lpstr>
      <vt:lpstr>PowerPoint Presentation</vt:lpstr>
      <vt:lpstr>Introduction to Git and version control</vt:lpstr>
      <vt:lpstr>Introduction to GitHub</vt:lpstr>
      <vt:lpstr>Git vs. GitHub</vt:lpstr>
      <vt:lpstr>Starting with git</vt:lpstr>
      <vt:lpstr>Configuring git</vt:lpstr>
      <vt:lpstr>PowerPoint Presentation</vt:lpstr>
      <vt:lpstr>Before we start...</vt:lpstr>
      <vt:lpstr>Initializing a Local repository</vt:lpstr>
      <vt:lpstr>Working with Git’s Three-Tree Architecture</vt:lpstr>
      <vt:lpstr>Working with Git’s Three-Tree Architecture</vt:lpstr>
      <vt:lpstr>Working with branches</vt:lpstr>
      <vt:lpstr>Working with branches</vt:lpstr>
      <vt:lpstr>Recap</vt:lpstr>
      <vt:lpstr>GitHub basics</vt:lpstr>
      <vt:lpstr>Before we start...</vt:lpstr>
      <vt:lpstr>Setting up your account</vt:lpstr>
      <vt:lpstr>Creating a remote repository</vt:lpstr>
      <vt:lpstr>Adding to your GitHub repository</vt:lpstr>
      <vt:lpstr>Cloning a GitHub repository</vt:lpstr>
      <vt:lpstr>Adding a remote repository</vt:lpstr>
      <vt:lpstr>Pushing and pulling</vt:lpstr>
      <vt:lpstr>Collaboration begins!</vt:lpstr>
      <vt:lpstr>Conflicts</vt:lpstr>
      <vt:lpstr>Branching with GitHub</vt:lpstr>
      <vt:lpstr>Pull Requests and review</vt:lpstr>
      <vt:lpstr>RECAP</vt:lpstr>
      <vt:lpstr>tips</vt:lpstr>
      <vt:lpstr>Where to go from here?</vt:lpstr>
      <vt:lpstr>Any Questions?</vt:lpstr>
      <vt:lpstr>Thank you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 workshop</dc:title>
  <dc:creator>Christian Dave Empinado</dc:creator>
  <cp:lastModifiedBy>Christian Dave Empinado</cp:lastModifiedBy>
  <cp:revision>2</cp:revision>
  <dcterms:created xsi:type="dcterms:W3CDTF">2023-01-26T12:49:02Z</dcterms:created>
  <dcterms:modified xsi:type="dcterms:W3CDTF">2023-01-26T17:52:04Z</dcterms:modified>
</cp:coreProperties>
</file>